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498080" y="2926080"/>
            <a:ext cx="1828800" cy="1828800"/>
          </a:xfrm>
          <a:prstGeom prst="ellipse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5029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89B3C"/>
                </a:solidFill>
              </a:rPr>
              <a:t>MODERN MANNERS &amp; MENTAL FORTITUDE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7772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Teach the Teacher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411480" y="210312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i="1" dirty="0">
                <a:solidFill>
                  <a:srgbClr val="E8B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Training Program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411480" y="3017520"/>
            <a:ext cx="4114800" cy="36576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3200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</a:rPr>
              <a:t>3-Day Intensive · All Educator Tracks · Grades 7–12 &amp; Community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" y="370332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Facilitator: Michael R. Terry  ·  readyforreal.life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40233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Utah Highway Patrol Sergeant  ·  MAT Candidate  ·  Kappa Delta Pi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89B3C"/>
                </a:solidFill>
              </a:rPr>
              <a:t>ASSESSMENT FRAMEWORK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How Learning Is Measured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82880" y="1005840"/>
            <a:ext cx="2011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1005840"/>
            <a:ext cx="2011680" cy="3200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82880" y="105156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</a:rPr>
              <a:t>FORMATIVE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182880" y="13716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📝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74320" y="18745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Weekly Journals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395728" y="1005840"/>
            <a:ext cx="2011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395728" y="1005840"/>
            <a:ext cx="2011680" cy="3200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395728" y="105156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</a:rPr>
              <a:t>FORMATIVE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395728" y="13716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🗂️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2487168" y="18745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Concept Sorting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608576" y="1005840"/>
            <a:ext cx="2011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608576" y="1005840"/>
            <a:ext cx="2011680" cy="3200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08576" y="105156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</a:rPr>
              <a:t>FORMATIVE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608576" y="13716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🎭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700016" y="18745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Role-Play Rubrics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821424" y="1005840"/>
            <a:ext cx="2011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821424" y="1005840"/>
            <a:ext cx="2011680" cy="3200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21424" y="105156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</a:rPr>
              <a:t>FORMATIVE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821424" y="13716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912864" y="18745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Pre/Post Surveys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182880" y="2971800"/>
            <a:ext cx="2011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182880" y="2971800"/>
            <a:ext cx="2011680" cy="32004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82880" y="3017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111E35"/>
                </a:solidFill>
              </a:rPr>
              <a:t>SUMMATIVE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182880" y="33375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🏆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274320" y="38404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"How I Handle It"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2395728" y="2971800"/>
            <a:ext cx="2011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2395728" y="2971800"/>
            <a:ext cx="2011680" cy="320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395728" y="3017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FFFFFF"/>
                </a:solidFill>
              </a:rPr>
              <a:t>SUMMATIVE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2395728" y="33375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🎯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2487168" y="38404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Novel Scenario Task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11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D7377"/>
                </a:solidFill>
              </a:rPr>
              <a:t>DAY 1 OF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Curriculum Overview &amp; Philosophy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74320" y="969264"/>
            <a:ext cx="859536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98755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8:00–8:30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1600200" y="987552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Welcome, Introductions &amp; Norms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60720" y="987552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Who is in the room — all tracks represented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1426464"/>
            <a:ext cx="859536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44475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8:30–9:30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600200" y="1444752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The Gap: Why MMMF Exists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760720" y="1444752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Data, real-world context, Michael's story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1883664"/>
            <a:ext cx="859536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190195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9:30–10:30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1600200" y="1901952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Theoretical Foundations Deep Dive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760720" y="1901952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Tyler, Bruner, Dewey, CASEL, Stern et al.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2340864"/>
            <a:ext cx="8595360" cy="347472"/>
          </a:xfrm>
          <a:prstGeom prst="rect">
            <a:avLst/>
          </a:prstGeom>
          <a:solidFill>
            <a:srgbClr val="172B47"/>
          </a:solidFill>
          <a:ln w="12700">
            <a:solidFill>
              <a:srgbClr val="172B4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2359152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10:30–10:45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1463040" y="2359152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</a:rPr>
              <a:t>Break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2798064"/>
            <a:ext cx="859536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281635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10:45–12:00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1600200" y="2816352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Four Core Pillars Walk-Through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760720" y="2816352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Paired discussion: which pillar resonates most?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74320" y="3255264"/>
            <a:ext cx="8595360" cy="347472"/>
          </a:xfrm>
          <a:prstGeom prst="rect">
            <a:avLst/>
          </a:prstGeom>
          <a:solidFill>
            <a:srgbClr val="172B47"/>
          </a:solidFill>
          <a:ln w="12700">
            <a:solidFill>
              <a:srgbClr val="172B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0040" y="3273552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12:00–1:00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1463040" y="3273552"/>
            <a:ext cx="7315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</a:rPr>
              <a:t>Lunch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74320" y="3712464"/>
            <a:ext cx="859536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20040" y="373075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1:00–2:30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1600200" y="3730752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Standards Alignment Workshop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760720" y="3730752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Utah CASEL &amp; CCA Core Standards mapping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274320" y="4169664"/>
            <a:ext cx="859536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0040" y="418795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2:30–3:30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1600200" y="4187952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Track Differentiation Overview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760720" y="4187952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Gr. 7–8 vs 9–12 vs Community — key differences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274320" y="4626864"/>
            <a:ext cx="859536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20040" y="4645152"/>
            <a:ext cx="1234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3:30–4:00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1600200" y="4645152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Day 1 Reflection &amp; Q&amp;A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760720" y="4645152"/>
            <a:ext cx="3017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Reflection prompt: What surprised you most?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89B3C"/>
                </a:solidFill>
              </a:rPr>
              <a:t>DAY 2 OF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Module-by-Module Deep Dive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274320" y="969264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987552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8:00–8:15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1600200" y="987552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Day 1 Debrief &amp; Warm-Up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60720" y="987552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Quick pair share from yesterday's reflection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1385316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403604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8:15–9:15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600200" y="1403604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Module 1: Modern Manners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760720" y="1403604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Hands-on: practice greeting, cell phone, gratitude activities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1801368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1819656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9:15–10:15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1600200" y="1819656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Module 2: Emotional Intelligence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760720" y="1819656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PLRR framework practice — in-role scenarios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2217420"/>
            <a:ext cx="8595360" cy="329184"/>
          </a:xfrm>
          <a:prstGeom prst="rect">
            <a:avLst/>
          </a:prstGeom>
          <a:solidFill>
            <a:srgbClr val="172B47"/>
          </a:solidFill>
          <a:ln w="12700">
            <a:solidFill>
              <a:srgbClr val="172B4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223570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10:15–10:30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1463040" y="22357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</a:rPr>
              <a:t>Break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2633472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2651760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10:30–11:30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1600200" y="2651760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Module 3: Conflict Navigation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760720" y="2651760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Live role-play with peer mediation debrief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74320" y="3049524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0040" y="3067812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11:30–12:00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1600200" y="3067812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Module 4: Digital Citizenship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760720" y="3067812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Digital permanence simulation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274320" y="3465576"/>
            <a:ext cx="8595360" cy="329184"/>
          </a:xfrm>
          <a:prstGeom prst="rect">
            <a:avLst/>
          </a:prstGeom>
          <a:solidFill>
            <a:srgbClr val="172B47"/>
          </a:solidFill>
          <a:ln w="12700">
            <a:solidFill>
              <a:srgbClr val="172B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20040" y="3483864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12:00–1:00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1463040" y="34838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</a:rPr>
              <a:t>Lunch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274320" y="3881628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0040" y="3899916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1:00–2:00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1600200" y="3899916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Module 5: Personal Growth &amp; Capstone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760720" y="3899916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Walk-through capstone design and rubric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274320" y="4297680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20040" y="4315968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2:00–3:15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1600200" y="4315968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Pacing &amp; Differentiation Workshop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760720" y="4315968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Adapt each module for your specific track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274320" y="4713732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20040" y="4732020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3:15–4:00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1600200" y="4732020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Day 2 Reflection &amp; Planning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760720" y="4732020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Begin your track-specific pacing plan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1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0392B"/>
                </a:solidFill>
              </a:rPr>
              <a:t>DAY 3 OF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Facilitation Practice &amp; Assessment Training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" y="969264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987552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8:00–8:15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1600200" y="987552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Day 2 Debrief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60720" y="987552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Share your pacing plan draft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1385316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403604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8:15–9:30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600200" y="1403604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Facilitation Micro-Teaching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760720" y="1403604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10-min teach-back each: feedback from peers + facilitator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1801368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1819656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9:30–10:30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1600200" y="1819656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Scenario Simulation Lab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760720" y="1819656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Live student scenarios — practice regulation &amp; decision frameworks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74320" y="2217420"/>
            <a:ext cx="8595360" cy="329184"/>
          </a:xfrm>
          <a:prstGeom prst="rect">
            <a:avLst/>
          </a:prstGeom>
          <a:solidFill>
            <a:srgbClr val="172B47"/>
          </a:solidFill>
          <a:ln w="12700">
            <a:solidFill>
              <a:srgbClr val="172B4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223570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10:30–10:45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1463040" y="2235708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</a:rPr>
              <a:t>Break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2633472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2651760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10:45–12:00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1600200" y="2651760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Assessment Deep Dive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760720" y="2651760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Capstone rubric, novel scenario design, CASEL surveys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74320" y="3049524"/>
            <a:ext cx="8595360" cy="329184"/>
          </a:xfrm>
          <a:prstGeom prst="rect">
            <a:avLst/>
          </a:prstGeom>
          <a:solidFill>
            <a:srgbClr val="172B47"/>
          </a:solidFill>
          <a:ln w="12700">
            <a:solidFill>
              <a:srgbClr val="172B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0040" y="306781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12:00–1:00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1463040" y="306781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</a:rPr>
              <a:t>Lunch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74320" y="3465576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20040" y="3483864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1:00–2:00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1600200" y="3483864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Track-Specific Q&amp;A Roundtables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760720" y="3483864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Breakout by track: Gr 7–8 / 9–12 / Community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274320" y="3881628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0040" y="3899916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2:00–3:00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1600200" y="3899916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Readiness Self-Assessment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760720" y="3899916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Complete Teacher Readiness Checklist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274320" y="4297680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20040" y="4315968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3:00–3:45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1600200" y="4315968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Certification &amp; Commitment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760720" y="4315968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MMMF Licensed Facilitator — sign &amp; receive materials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274320" y="4713732"/>
            <a:ext cx="859536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20040" y="4732020"/>
            <a:ext cx="1234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89B3C"/>
                </a:solidFill>
              </a:rPr>
              <a:t>3:45–4:00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1600200" y="4732020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Closing Reflection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760720" y="4732020"/>
            <a:ext cx="30175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E5E7EB"/>
                </a:solidFill>
              </a:rPr>
              <a:t>What will you do differently in your classroom next week?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89B3C"/>
                </a:solidFill>
              </a:rPr>
              <a:t>SUMMATIVE RUBRIC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Capstone: "How I Handle It"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192024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987552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Criteria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240280" y="960120"/>
            <a:ext cx="2286000" cy="41148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286000" y="98755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Exceeds (10)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0" y="960120"/>
            <a:ext cx="2011680" cy="41148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17720" y="987552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11E35"/>
                </a:solidFill>
              </a:rPr>
              <a:t>Meets (8)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629400" y="960120"/>
            <a:ext cx="2286000" cy="4114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75120" y="98755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Needs Improvement (5)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1444752"/>
            <a:ext cx="19202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8328" y="1490472"/>
            <a:ext cx="179222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E35"/>
                </a:solidFill>
              </a:rPr>
              <a:t>Clarity of Scenario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240280" y="1444752"/>
            <a:ext cx="228600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304288" y="1490472"/>
            <a:ext cx="21579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Clear, relatable, real-world grounded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0" y="1444752"/>
            <a:ext cx="20116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36008" y="1490472"/>
            <a:ext cx="18836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Relevant &amp; understandable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629400" y="1444752"/>
            <a:ext cx="228600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693408" y="1490472"/>
            <a:ext cx="21579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Unclear or vague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2112264"/>
            <a:ext cx="1920240" cy="603504"/>
          </a:xfrm>
          <a:prstGeom prst="rect">
            <a:avLst/>
          </a:prstGeom>
          <a:solidFill>
            <a:srgbClr val="F0EEF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38328" y="2157984"/>
            <a:ext cx="179222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E35"/>
                </a:solidFill>
              </a:rPr>
              <a:t>Application of Strategies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240280" y="2112264"/>
            <a:ext cx="2286000" cy="603504"/>
          </a:xfrm>
          <a:prstGeom prst="rect">
            <a:avLst/>
          </a:prstGeom>
          <a:solidFill>
            <a:srgbClr val="F0EEF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304288" y="2157984"/>
            <a:ext cx="21579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Mastery with nuanced, layered application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0" y="2112264"/>
            <a:ext cx="2011680" cy="603504"/>
          </a:xfrm>
          <a:prstGeom prst="rect">
            <a:avLst/>
          </a:prstGeom>
          <a:solidFill>
            <a:srgbClr val="F0EEF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36008" y="2157984"/>
            <a:ext cx="18836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Applies most tools correctly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629400" y="2112264"/>
            <a:ext cx="2286000" cy="603504"/>
          </a:xfrm>
          <a:prstGeom prst="rect">
            <a:avLst/>
          </a:prstGeom>
          <a:solidFill>
            <a:srgbClr val="F0EEF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693408" y="2157984"/>
            <a:ext cx="21579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Few or incorrect applications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74320" y="2779776"/>
            <a:ext cx="19202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38328" y="2825496"/>
            <a:ext cx="179222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E35"/>
                </a:solidFill>
              </a:rPr>
              <a:t>Self-Reflection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240280" y="2779776"/>
            <a:ext cx="228600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304288" y="2825496"/>
            <a:ext cx="21579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Insightful, honest, genuine growth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572000" y="2779776"/>
            <a:ext cx="20116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636008" y="2825496"/>
            <a:ext cx="18836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Basic reflection shown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629400" y="2779776"/>
            <a:ext cx="228600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693408" y="2825496"/>
            <a:ext cx="21579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Minimal or shallow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274320" y="3447288"/>
            <a:ext cx="1920240" cy="603504"/>
          </a:xfrm>
          <a:prstGeom prst="rect">
            <a:avLst/>
          </a:prstGeom>
          <a:solidFill>
            <a:srgbClr val="F0EEF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38328" y="3493008"/>
            <a:ext cx="179222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E35"/>
                </a:solidFill>
              </a:rPr>
              <a:t>Delivery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2240280" y="3447288"/>
            <a:ext cx="2286000" cy="603504"/>
          </a:xfrm>
          <a:prstGeom prst="rect">
            <a:avLst/>
          </a:prstGeom>
          <a:solidFill>
            <a:srgbClr val="F0EEF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304288" y="3493008"/>
            <a:ext cx="21579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Confident, clear, engaging throughout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572000" y="3447288"/>
            <a:ext cx="2011680" cy="603504"/>
          </a:xfrm>
          <a:prstGeom prst="rect">
            <a:avLst/>
          </a:prstGeom>
          <a:solidFill>
            <a:srgbClr val="F0EEF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636008" y="3493008"/>
            <a:ext cx="18836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Clear with minor issues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629400" y="3447288"/>
            <a:ext cx="2286000" cy="603504"/>
          </a:xfrm>
          <a:prstGeom prst="rect">
            <a:avLst/>
          </a:prstGeom>
          <a:solidFill>
            <a:srgbClr val="F0EEF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693408" y="3493008"/>
            <a:ext cx="21579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Unclear or hard to follow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274320" y="4114800"/>
            <a:ext cx="19202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38328" y="4160520"/>
            <a:ext cx="179222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1E35"/>
                </a:solidFill>
              </a:rPr>
              <a:t>Visual/Support Materials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2240280" y="4114800"/>
            <a:ext cx="228600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304288" y="4160520"/>
            <a:ext cx="21579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Effective, polished, enhances presentation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4572000" y="4114800"/>
            <a:ext cx="20116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636008" y="4160520"/>
            <a:ext cx="18836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Basic visuals included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6629400" y="4114800"/>
            <a:ext cx="228600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693408" y="4160520"/>
            <a:ext cx="215798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11E35"/>
                </a:solidFill>
              </a:rPr>
              <a:t>Missing or ineffective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11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11E35"/>
          </a:solidFill>
          <a:ln w="12700">
            <a:solidFill>
              <a:srgbClr val="111E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0D3B5E"/>
          </a:solidFill>
          <a:ln w="12700">
            <a:solidFill>
              <a:srgbClr val="0D3B5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400" kern="0" dirty="0">
                <a:solidFill>
                  <a:srgbClr val="C89B3C"/>
                </a:solidFill>
              </a:rPr>
              <a:t>MODERN MANNERS &amp; MENTAL FORTITUDE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914400" y="105156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Are Ready</a:t>
            </a:r>
            <a:endParaRPr lang="en-US" sz="4200" dirty="0"/>
          </a:p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Teach This.</a:t>
            </a:r>
            <a:endParaRPr lang="en-US" sz="4200" dirty="0"/>
          </a:p>
        </p:txBody>
      </p:sp>
      <p:sp>
        <p:nvSpPr>
          <p:cNvPr id="7" name="Shape 5"/>
          <p:cNvSpPr/>
          <p:nvPr/>
        </p:nvSpPr>
        <p:spPr>
          <a:xfrm>
            <a:off x="3474720" y="2606040"/>
            <a:ext cx="2194560" cy="54864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278892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E5E7EB"/>
                </a:solidFill>
              </a:rPr>
              <a:t>"Transfer, not coverage. Students leave able to apply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i="1" dirty="0">
                <a:solidFill>
                  <a:srgbClr val="E5E7EB"/>
                </a:solidFill>
              </a:rPr>
              <a:t>concepts independently to unfamiliar, high-stakes situations."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0" y="384048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readyforreal.life  ·  Michael R. Terry  ·  mikeyterry44@gmail.com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42062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</a:rPr>
              <a:t>© Michael R. Terry. Protected intellectual property.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89B3C"/>
                </a:solidFill>
              </a:rPr>
              <a:t>TRAINING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What You Will Learn to Teach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2651760" cy="32918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74320" y="10972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B84B"/>
                </a:solidFill>
              </a:rPr>
              <a:t>DAY 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74320" y="150876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Curriculum Philosophy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097280" y="2194560"/>
            <a:ext cx="1005840" cy="36576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331720"/>
            <a:ext cx="24688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Vision, theory, frameworks &amp; standards alignment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005840"/>
            <a:ext cx="2651760" cy="32918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10972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B84B"/>
                </a:solidFill>
              </a:rPr>
              <a:t>DAY 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200400" y="150876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Deep Dive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4023360" y="2194560"/>
            <a:ext cx="1005840" cy="36576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0" y="2331720"/>
            <a:ext cx="24688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All 5 modules, spiral design, pacing &amp; differentiation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126480" y="1005840"/>
            <a:ext cx="2651760" cy="329184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126480" y="10972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111E35"/>
                </a:solidFill>
              </a:rPr>
              <a:t>DAY 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126480" y="150876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11E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Facilitation &amp; Assessment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6949440" y="2194560"/>
            <a:ext cx="1005840" cy="36576"/>
          </a:xfrm>
          <a:prstGeom prst="rect">
            <a:avLst/>
          </a:prstGeom>
          <a:solidFill>
            <a:srgbClr val="111E35"/>
          </a:solidFill>
          <a:ln w="12700">
            <a:solidFill>
              <a:srgbClr val="111E3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17920" y="2331720"/>
            <a:ext cx="246888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11E35"/>
                </a:solidFill>
              </a:rPr>
              <a:t>Delivery practice, rubrics, scenario simulation &amp; readiness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74320" y="457200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280"/>
                </a:solidFill>
              </a:rPr>
              <a:t>All tracks covered: Grades 7–8 · Grades 9–12 · Community Youth · Community Adult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11E35"/>
          </a:solidFill>
          <a:ln w="12700">
            <a:solidFill>
              <a:srgbClr val="111E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89B3C"/>
                </a:solidFill>
              </a:rPr>
              <a:t>MEET YOUR CURRICULUM DESIGNER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3474720" cy="3657600"/>
          </a:xfrm>
          <a:prstGeom prst="rect">
            <a:avLst/>
          </a:prstGeom>
          <a:solidFill>
            <a:srgbClr val="111E35"/>
          </a:solidFill>
          <a:ln w="12700">
            <a:solidFill>
              <a:srgbClr val="C89B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74320" y="109728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89B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Michael R. Terry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74320" y="160020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5E7EB"/>
                </a:solidFill>
              </a:rPr>
              <a:t>Founder, MMMF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20574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🚔  Utah Highway Patrol Sergeant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240487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🎓  MAT Candidate — Columbia College of Missouri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11480" y="2752344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📚  Kappa Delta Pi (KDP) Member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11480" y="3099816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✍️   Published Author: Still. Small. Daily.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3447288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🏫  Former SRO, Blue Peak High School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11480" y="37947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🌐  Spanish Proficient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414223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🏆  Dr. MLK Jr. Community Service Award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023360" y="1005840"/>
            <a:ext cx="4846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From 18+ Years of Real Experience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4023360" y="1783080"/>
            <a:ext cx="4846320" cy="6400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206240" y="1828800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</a:rPr>
              <a:t>Law enforcement and crisis response in every module.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023360" y="2532888"/>
            <a:ext cx="4846320" cy="6400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578608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</a:rPr>
              <a:t>SRO experience shaped real-world student scenarios.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023360" y="3282696"/>
            <a:ext cx="4846320" cy="6400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206240" y="3328416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</a:rPr>
              <a:t>Graduate research applied to every design decision.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023360" y="4032504"/>
            <a:ext cx="4846320" cy="6400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206240" y="4078224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</a:rPr>
              <a:t>Community outreach informing cultural responsiveness.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</a:rPr>
              <a:t>WHY THIS CURRICULUM EXISTS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The Gap &amp; The Response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28600" y="960120"/>
            <a:ext cx="269748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960120"/>
            <a:ext cx="2697480" cy="914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1097280"/>
            <a:ext cx="2697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🏫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320040" y="1691640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E35"/>
                </a:solidFill>
              </a:rPr>
              <a:t>The Unaddressed Gap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234440" y="2331720"/>
            <a:ext cx="685800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" y="2450592"/>
            <a:ext cx="2478024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</a:rPr>
              <a:t>Academic achievement dominates curricula. Students navigate complex social, digital, and emotional landscapes with few tools. Soft skills are assumed — not taught. This course makes them explicit and measurable.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154680" y="960120"/>
            <a:ext cx="269748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54680" y="960120"/>
            <a:ext cx="2697480" cy="914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54680" y="1097280"/>
            <a:ext cx="2697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⚖️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3246120" y="1691640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E35"/>
                </a:solidFill>
              </a:rPr>
              <a:t>The Design Standard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160520" y="2331720"/>
            <a:ext cx="685800" cy="36576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64408" y="2450592"/>
            <a:ext cx="2478024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</a:rPr>
              <a:t>Transfer, not coverage. Students leave able to apply concepts independently to unfamiliar, high-stakes situations. Every lesson, framework, and assessment is designed backward from that single outcome.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080760" y="960120"/>
            <a:ext cx="269748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80760" y="960120"/>
            <a:ext cx="2697480" cy="914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80760" y="1097280"/>
            <a:ext cx="2697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6172200" y="1691640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E35"/>
                </a:solidFill>
              </a:rPr>
              <a:t>Your Role as Educator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7086600" y="2331720"/>
            <a:ext cx="685800" cy="3657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90488" y="2450592"/>
            <a:ext cx="2478024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</a:rPr>
              <a:t>You are the bridge between this curriculum and your students. Today's training gives you the philosophy, tools, and practice reps to deliver MMMF with confidence across all implementation tracks.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89B3C"/>
                </a:solidFill>
              </a:rPr>
              <a:t>CURRICULUM FOUNDATION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Four Core Pillars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82880" y="960120"/>
            <a:ext cx="2057400" cy="3794760"/>
          </a:xfrm>
          <a:prstGeom prst="rect">
            <a:avLst/>
          </a:prstGeom>
          <a:solidFill>
            <a:srgbClr val="1E3A5F"/>
          </a:solidFill>
          <a:ln w="12700">
            <a:solidFill>
              <a:srgbClr val="2A4A7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960120"/>
            <a:ext cx="2057400" cy="7315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82880" y="1051560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82880" y="150876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🤝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74320" y="2011680"/>
            <a:ext cx="1874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Respectful Communication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92608" y="27889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Tone &amp; body language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92608" y="306324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Active listening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92608" y="333756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I-statements &amp; repair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92608" y="361188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Authority response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404872" y="960120"/>
            <a:ext cx="2057400" cy="3794760"/>
          </a:xfrm>
          <a:prstGeom prst="rect">
            <a:avLst/>
          </a:prstGeom>
          <a:solidFill>
            <a:srgbClr val="1E3A5F"/>
          </a:solidFill>
          <a:ln w="12700">
            <a:solidFill>
              <a:srgbClr val="2A4A7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404872" y="960120"/>
            <a:ext cx="2057400" cy="73152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404872" y="1051560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89B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2404872" y="150876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🧘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2496312" y="2011680"/>
            <a:ext cx="1874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Emotional Regulation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514600" y="27889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Trigger identification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514600" y="306324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Pause–Label–Reframe–Respond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514600" y="333756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Peer pressure tools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514600" y="361188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Mindfulness basics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626864" y="960120"/>
            <a:ext cx="2057400" cy="3794760"/>
          </a:xfrm>
          <a:prstGeom prst="rect">
            <a:avLst/>
          </a:prstGeom>
          <a:solidFill>
            <a:srgbClr val="1E3A5F"/>
          </a:solidFill>
          <a:ln w="12700">
            <a:solidFill>
              <a:srgbClr val="2A4A7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26864" y="960120"/>
            <a:ext cx="205740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26864" y="1051560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4626864" y="150876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⚖️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4718304" y="2011680"/>
            <a:ext cx="1874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Decision-Making Under Pressure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736592" y="27889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Pause–Options–Consequences–Choose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736592" y="306324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Consequence mapping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736592" y="333756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Short vs. long-term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736592" y="361188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Digital permanence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848856" y="960120"/>
            <a:ext cx="2057400" cy="3794760"/>
          </a:xfrm>
          <a:prstGeom prst="rect">
            <a:avLst/>
          </a:prstGeom>
          <a:solidFill>
            <a:srgbClr val="1E3A5F"/>
          </a:solidFill>
          <a:ln w="12700">
            <a:solidFill>
              <a:srgbClr val="2A4A7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848856" y="960120"/>
            <a:ext cx="2057400" cy="73152"/>
          </a:xfrm>
          <a:prstGeom prst="rect">
            <a:avLst/>
          </a:prstGeom>
          <a:solidFill>
            <a:srgbClr val="6B7280"/>
          </a:solidFill>
          <a:ln w="12700">
            <a:solidFill>
              <a:srgbClr val="6B728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48856" y="1051560"/>
            <a:ext cx="2057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6B72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35" name="Text 33"/>
          <p:cNvSpPr/>
          <p:nvPr/>
        </p:nvSpPr>
        <p:spPr>
          <a:xfrm>
            <a:off x="6848856" y="150876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🔁</a:t>
            </a:r>
            <a:endParaRPr lang="en-US" sz="2200" dirty="0"/>
          </a:p>
        </p:txBody>
      </p:sp>
      <p:sp>
        <p:nvSpPr>
          <p:cNvPr id="36" name="Text 34"/>
          <p:cNvSpPr/>
          <p:nvPr/>
        </p:nvSpPr>
        <p:spPr>
          <a:xfrm>
            <a:off x="6940296" y="2011680"/>
            <a:ext cx="1874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Accountability &amp; Repair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958584" y="27889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Own it, fix it, follow through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958584" y="306324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Integrity &amp; trust-building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6958584" y="333756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Self-assessment cycles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6958584" y="361188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· Personal growth targets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89B3C"/>
                </a:solidFill>
              </a:rPr>
              <a:t>CONTENT STRANDS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Five Modules — One Cohesive Program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91440" y="960120"/>
            <a:ext cx="1664208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" y="960120"/>
            <a:ext cx="1664208" cy="3200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" y="978408"/>
            <a:ext cx="1664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</a:rPr>
              <a:t>MOD 01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1440" y="1325880"/>
            <a:ext cx="16642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🎩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64592" y="1828800"/>
            <a:ext cx="151790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Modern Manners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2423160"/>
            <a:ext cx="566928" cy="3657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82880" y="2542032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Eye contact &amp; greetings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182880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Cell phone etiquette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182880" y="3127248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Gratitude practices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182880" y="3419856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Context-appropriate behavior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883664" y="960120"/>
            <a:ext cx="1664208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883664" y="960120"/>
            <a:ext cx="1664208" cy="3200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883664" y="978408"/>
            <a:ext cx="1664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</a:rPr>
              <a:t>MOD 02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883664" y="1325880"/>
            <a:ext cx="16642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🧠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956816" y="1828800"/>
            <a:ext cx="151790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Emotional Intelligence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432304" y="2423160"/>
            <a:ext cx="566928" cy="36576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975104" y="2542032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Self-awareness &amp; triggers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1975104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Stress &amp; anxiety tools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1975104" y="3127248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Mindfulness basics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1975104" y="3419856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Regulation routines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675888" y="960120"/>
            <a:ext cx="1664208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675888" y="960120"/>
            <a:ext cx="1664208" cy="32004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75888" y="978408"/>
            <a:ext cx="1664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111E35"/>
                </a:solidFill>
              </a:rPr>
              <a:t>MOD 03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3675888" y="1325880"/>
            <a:ext cx="16642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🕊️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3749040" y="1828800"/>
            <a:ext cx="151790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Conflict Navigation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224528" y="2423160"/>
            <a:ext cx="566928" cy="36576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67328" y="2542032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Disagreement without disrespect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3767328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Apologies &amp; repair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3767328" y="3127248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Boundaries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3767328" y="3419856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Peer mediation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5468112" y="960120"/>
            <a:ext cx="1664208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5468112" y="960120"/>
            <a:ext cx="1664208" cy="3200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468112" y="978408"/>
            <a:ext cx="1664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</a:rPr>
              <a:t>MOD 04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468112" y="1325880"/>
            <a:ext cx="16642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📱</a:t>
            </a:r>
            <a:endParaRPr lang="en-US" sz="2200" dirty="0"/>
          </a:p>
        </p:txBody>
      </p:sp>
      <p:sp>
        <p:nvSpPr>
          <p:cNvPr id="39" name="Text 37"/>
          <p:cNvSpPr/>
          <p:nvPr/>
        </p:nvSpPr>
        <p:spPr>
          <a:xfrm>
            <a:off x="5541264" y="1828800"/>
            <a:ext cx="151790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Digital Citizenship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6016752" y="2423160"/>
            <a:ext cx="566928" cy="3657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559552" y="2542032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Online tone &amp; posting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5559552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Digital permanence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5559552" y="3127248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Reputation management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5559552" y="3419856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Privacy &amp; boundaries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7260336" y="960120"/>
            <a:ext cx="1664208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7260336" y="960120"/>
            <a:ext cx="1664208" cy="32004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260336" y="978408"/>
            <a:ext cx="166420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</a:rPr>
              <a:t>MOD 05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7260336" y="1325880"/>
            <a:ext cx="16642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🌱</a:t>
            </a:r>
            <a:endParaRPr lang="en-US" sz="2200" dirty="0"/>
          </a:p>
        </p:txBody>
      </p:sp>
      <p:sp>
        <p:nvSpPr>
          <p:cNvPr id="49" name="Text 47"/>
          <p:cNvSpPr/>
          <p:nvPr/>
        </p:nvSpPr>
        <p:spPr>
          <a:xfrm>
            <a:off x="7333488" y="1828800"/>
            <a:ext cx="1517904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1E35"/>
                </a:solidFill>
              </a:rPr>
              <a:t>Personal Growth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7808976" y="2423160"/>
            <a:ext cx="566928" cy="3657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351776" y="2542032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Goal setting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7351776" y="2834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Self-assessment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7351776" y="3127248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Integrity &amp; follow-through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7351776" y="3419856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280"/>
                </a:solidFill>
              </a:rPr>
              <a:t>Capstone project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11E35"/>
          </a:solidFill>
          <a:ln w="12700">
            <a:solidFill>
              <a:srgbClr val="111E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89B3C"/>
                </a:solidFill>
              </a:rPr>
              <a:t>STUDENT-FACING THINKING TOOLS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The Two Core Frameworks — Know These Cold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4023360" cy="384048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74320" y="100584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🧘  Regulation Routine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65760" y="146304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FFFFFF"/>
                </a:solidFill>
              </a:rPr>
              <a:t>Self-regulation under stress — used BEFORE decision-making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11480" y="1965960"/>
            <a:ext cx="457200" cy="502920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198424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11E35"/>
                </a:solidFill>
              </a:rPr>
              <a:t>P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960120" y="2011680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</a:rPr>
              <a:t>PAUSE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60120" y="2212848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Stop the automatic reaction. Create space.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11480" y="2624328"/>
            <a:ext cx="457200" cy="502920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26426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11E35"/>
                </a:solidFill>
              </a:rPr>
              <a:t>L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960120" y="267004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</a:rPr>
              <a:t>LABEL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60120" y="2871216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Name the emotion. What am I actually feeling?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11480" y="3282696"/>
            <a:ext cx="457200" cy="502920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330098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11E35"/>
                </a:solidFill>
              </a:rPr>
              <a:t>R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960120" y="3328416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</a:rPr>
              <a:t>REFRAME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60120" y="352958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Shift perspective. What is actually happening?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11480" y="3941064"/>
            <a:ext cx="457200" cy="502920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1480" y="395935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11E35"/>
                </a:solidFill>
              </a:rPr>
              <a:t>R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960120" y="3986784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B84B"/>
                </a:solidFill>
              </a:rPr>
              <a:t>RESPOND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60120" y="4187952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Choose deliberately — aligned with values.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754880" y="960120"/>
            <a:ext cx="4023360" cy="3840480"/>
          </a:xfrm>
          <a:prstGeom prst="rect">
            <a:avLst/>
          </a:prstGeom>
          <a:solidFill>
            <a:srgbClr val="111E35"/>
          </a:solidFill>
          <a:ln w="12700">
            <a:solidFill>
              <a:srgbClr val="C89B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754880" y="100584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⚖️  Decision-Making Framework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846320" y="146304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E5E7EB"/>
                </a:solidFill>
              </a:rPr>
              <a:t>Structured choice-making under pressure &amp; competing priorities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892040" y="1965960"/>
            <a:ext cx="457200" cy="50292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92040" y="198424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11E35"/>
                </a:solidFill>
              </a:rPr>
              <a:t>P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5440680" y="201168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9B3C"/>
                </a:solidFill>
              </a:rPr>
              <a:t>PAUSE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440680" y="2212848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Regulate first. Good decisions require cognitive space.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892040" y="2624328"/>
            <a:ext cx="457200" cy="50292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264261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11E35"/>
                </a:solidFill>
              </a:rPr>
              <a:t>O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5440680" y="267004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9B3C"/>
                </a:solidFill>
              </a:rPr>
              <a:t>OPTIONS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440680" y="2871216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Identify multiple possible responses.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892040" y="3282696"/>
            <a:ext cx="457200" cy="50292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92040" y="330098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11E35"/>
                </a:solidFill>
              </a:rPr>
              <a:t>C</a:t>
            </a:r>
            <a:endParaRPr lang="en-US" sz="2000" dirty="0"/>
          </a:p>
        </p:txBody>
      </p:sp>
      <p:sp>
        <p:nvSpPr>
          <p:cNvPr id="37" name="Text 35"/>
          <p:cNvSpPr/>
          <p:nvPr/>
        </p:nvSpPr>
        <p:spPr>
          <a:xfrm>
            <a:off x="5440680" y="332841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9B3C"/>
                </a:solidFill>
              </a:rPr>
              <a:t>CONSEQUENCES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440680" y="352958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Evaluate short and long-term outcomes.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892040" y="3941064"/>
            <a:ext cx="457200" cy="50292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92040" y="395935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11E35"/>
                </a:solidFill>
              </a:rPr>
              <a:t>C</a:t>
            </a:r>
            <a:endParaRPr lang="en-US" sz="2000" dirty="0"/>
          </a:p>
        </p:txBody>
      </p:sp>
      <p:sp>
        <p:nvSpPr>
          <p:cNvPr id="41" name="Text 39"/>
          <p:cNvSpPr/>
          <p:nvPr/>
        </p:nvSpPr>
        <p:spPr>
          <a:xfrm>
            <a:off x="5440680" y="3986784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9B3C"/>
                </a:solidFill>
              </a:rPr>
              <a:t>CHOOSE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5440680" y="4187952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E7EB"/>
                </a:solidFill>
              </a:rPr>
              <a:t>Select a response and justify it. Explain the reasoning.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4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</a:rPr>
              <a:t>WHO YOU WILL TEACH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Four Implementation Tracks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82880" y="960120"/>
            <a:ext cx="20574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82880" y="960120"/>
            <a:ext cx="2057400" cy="5029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82880" y="978408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🏫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56032" y="1508760"/>
            <a:ext cx="191109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E35"/>
                </a:solidFill>
              </a:rPr>
              <a:t>Grades 7–8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56032" y="2011680"/>
            <a:ext cx="191109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1B2A4A"/>
                </a:solidFill>
              </a:rPr>
              <a:t>Foundational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1B2A4A"/>
                </a:solidFill>
              </a:rPr>
              <a:t>Introductory Level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822960" y="2560320"/>
            <a:ext cx="777240" cy="3657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92608" y="2670048"/>
            <a:ext cx="1837944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1 term per year. Core concepts introduced. Lower complexity scenarios. Building shared vocabulary.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2404872" y="960120"/>
            <a:ext cx="20574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404872" y="960120"/>
            <a:ext cx="2057400" cy="50292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04872" y="978408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🎓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478024" y="1508760"/>
            <a:ext cx="191109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E35"/>
                </a:solidFill>
              </a:rPr>
              <a:t>Grades 9–12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478024" y="2011680"/>
            <a:ext cx="191109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0D7377"/>
                </a:solidFill>
              </a:rPr>
              <a:t>Leveling Up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0D7377"/>
                </a:solidFill>
              </a:rPr>
              <a:t>Annually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044952" y="2560320"/>
            <a:ext cx="777240" cy="36576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14600" y="2670048"/>
            <a:ext cx="1837944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1 term per year. Complexity increases each grade. Spiral design ensures no content repeated at same level.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626864" y="960120"/>
            <a:ext cx="20574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26864" y="960120"/>
            <a:ext cx="2057400" cy="5029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26864" y="978408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👦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4700016" y="1508760"/>
            <a:ext cx="191109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E35"/>
                </a:solidFill>
              </a:rPr>
              <a:t>Community Youth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700016" y="2011680"/>
            <a:ext cx="191109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C3AED"/>
                </a:solidFill>
              </a:rPr>
              <a:t>Outside School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7C3AED"/>
                </a:solidFill>
              </a:rPr>
              <a:t>Youth Program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266944" y="2560320"/>
            <a:ext cx="777240" cy="3657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36592" y="2670048"/>
            <a:ext cx="1837944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Flexible delivery. Cohort-based. Adapts MMMF for community centers, faith orgs, and youth programs.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848856" y="960120"/>
            <a:ext cx="20574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848856" y="960120"/>
            <a:ext cx="2057400" cy="5029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848856" y="978408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👤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6922008" y="1508760"/>
            <a:ext cx="191109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11E35"/>
                </a:solidFill>
              </a:rPr>
              <a:t>Community Adult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922008" y="2011680"/>
            <a:ext cx="191109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C0392B"/>
                </a:solidFill>
              </a:rPr>
              <a:t>Outside School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C0392B"/>
                </a:solidFill>
              </a:rPr>
              <a:t>Adult Program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7488936" y="2560320"/>
            <a:ext cx="777240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958584" y="2670048"/>
            <a:ext cx="1837944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</a:rPr>
              <a:t>Workplace, family, and personal growth contexts. Same frameworks, adult-relevant scenarios.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11E35"/>
          </a:solidFill>
          <a:ln w="12700">
            <a:solidFill>
              <a:srgbClr val="111E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640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89B3C"/>
                </a:solidFill>
              </a:rPr>
              <a:t>CURRICULUM STRUCTURE · BRUNER (1960)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Spiral Design — How It Builds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960120"/>
            <a:ext cx="2560320" cy="2468880"/>
          </a:xfrm>
          <a:prstGeom prst="rect">
            <a:avLst/>
          </a:prstGeom>
          <a:solidFill>
            <a:srgbClr val="1E3A5F"/>
          </a:solidFill>
          <a:ln w="12700">
            <a:solidFill>
              <a:srgbClr val="0D73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0584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5E7EB"/>
                </a:solidFill>
              </a:rPr>
              <a:t>Weeks 1–2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1417320"/>
            <a:ext cx="2560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DIRECT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INSTRUCTION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2148840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E5E7EB"/>
                </a:solidFill>
              </a:rPr>
              <a:t>Mini-lessons, case studies, graphic organizers, instructor modeling. Shared vocabulary.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00400" y="960120"/>
            <a:ext cx="2560320" cy="2468880"/>
          </a:xfrm>
          <a:prstGeom prst="rect">
            <a:avLst/>
          </a:prstGeom>
          <a:solidFill>
            <a:srgbClr val="1E3A5F"/>
          </a:solidFill>
          <a:ln w="12700">
            <a:solidFill>
              <a:srgbClr val="C89B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200400" y="100584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89B3C"/>
                </a:solidFill>
              </a:rPr>
              <a:t>Week 3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200400" y="1417320"/>
            <a:ext cx="2560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SIMULATION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ROLE-PLAY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291840" y="2148840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E5E7EB"/>
                </a:solidFill>
              </a:rPr>
              <a:t>Apply skills in structured practice. Scenario prompts build fluency before independent use.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035040" y="960120"/>
            <a:ext cx="2560320" cy="2468880"/>
          </a:xfrm>
          <a:prstGeom prst="rect">
            <a:avLst/>
          </a:prstGeom>
          <a:solidFill>
            <a:srgbClr val="1E3A5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035040" y="100584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5E7EB"/>
                </a:solidFill>
              </a:rPr>
              <a:t>Week 4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035040" y="1417320"/>
            <a:ext cx="2560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COLLABORATIVE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CHALLENGE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126480" y="2148840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E5E7EB"/>
                </a:solidFill>
              </a:rPr>
              <a:t>Team-based tasks + reflection journals. Connects experience to concept.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971800" y="2148840"/>
            <a:ext cx="164592" cy="45720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806440" y="2148840"/>
            <a:ext cx="164592" cy="457200"/>
          </a:xfrm>
          <a:prstGeom prst="rect">
            <a:avLst/>
          </a:prstGeom>
          <a:solidFill>
            <a:srgbClr val="C89B3C"/>
          </a:solidFill>
          <a:ln w="12700">
            <a:solidFill>
              <a:srgbClr val="C89B3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611880"/>
            <a:ext cx="8412480" cy="118872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All Four Pillars Revisited Every Cycle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" y="40233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Respect, regulation, decision-making, and accountability reappear in every module at increasing levels of complexity — exactly as Bruner's spiral model intended. This is not repetition; it is mastery by design.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MMMF — Teach the Teacher Training</dc:title>
  <dc:subject>PptxGenJS Presentation</dc:subject>
  <dc:creator>Michael R. Terry</dc:creator>
  <cp:lastModifiedBy>Michael R. Terry</cp:lastModifiedBy>
  <cp:revision>1</cp:revision>
  <dcterms:created xsi:type="dcterms:W3CDTF">2026-03-20T15:28:01Z</dcterms:created>
  <dcterms:modified xsi:type="dcterms:W3CDTF">2026-03-20T15:28:01Z</dcterms:modified>
</cp:coreProperties>
</file>